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6" r:id="rId8"/>
    <p:sldId id="267" r:id="rId9"/>
    <p:sldId id="268" r:id="rId10"/>
    <p:sldId id="269" r:id="rId11"/>
    <p:sldId id="270" r:id="rId12"/>
    <p:sldId id="274" r:id="rId13"/>
    <p:sldId id="278" r:id="rId14"/>
    <p:sldId id="28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27C0"/>
    <a:srgbClr val="003217"/>
    <a:srgbClr val="7A0000"/>
    <a:srgbClr val="26133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712968" cy="6408712"/>
          </a:xfrm>
          <a:solidFill>
            <a:schemeClr val="accent2"/>
          </a:solidFill>
        </p:spPr>
        <p:txBody>
          <a:bodyPr>
            <a:normAutofit/>
          </a:bodyPr>
          <a:lstStyle/>
          <a:p>
            <a:endParaRPr lang="kk-KZ" sz="4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4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Өсімдік ұлпаларын </a:t>
            </a:r>
          </a:p>
          <a:p>
            <a:r>
              <a:rPr lang="kk-KZ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төменгі температурада сақтау</a:t>
            </a:r>
          </a:p>
          <a:p>
            <a:r>
              <a:rPr lang="kk-KZ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(кроисақтау) </a:t>
            </a:r>
            <a:endParaRPr lang="ru-RU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336704"/>
          </a:xfrm>
          <a:solidFill>
            <a:schemeClr val="accent2">
              <a:lumMod val="50000"/>
            </a:schemeClr>
          </a:solidFill>
        </p:spPr>
        <p:txBody>
          <a:bodyPr>
            <a:normAutofit/>
          </a:bodyPr>
          <a:lstStyle/>
          <a:p>
            <a:pPr marL="0" lvl="3" indent="0">
              <a:buFont typeface="Wingdings" pitchFamily="2" charset="2"/>
              <a:buChar char="Ø"/>
            </a:pPr>
            <a:r>
              <a:rPr lang="kk-KZ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6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kk-KZ" sz="3600" b="1" baseline="300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kk-KZ" sz="36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С  -қа </a:t>
            </a:r>
            <a:r>
              <a:rPr lang="kk-KZ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дейінгі суық температураға төзімді клеткалар одан да суық температурада тірі қалуға қабілетті болады.</a:t>
            </a:r>
          </a:p>
          <a:p>
            <a:pPr marL="0" lvl="3" indent="0">
              <a:buFont typeface="Wingdings" pitchFamily="2" charset="2"/>
              <a:buChar char="Ø"/>
            </a:pPr>
            <a:r>
              <a:rPr lang="kk-KZ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Клеткаларда </a:t>
            </a:r>
            <a:r>
              <a:rPr lang="kk-KZ" sz="3600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майлардың</a:t>
            </a:r>
            <a:r>
              <a:rPr lang="kk-KZ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kk-KZ" sz="3600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белокатар- дың, көмірсулардың</a:t>
            </a:r>
            <a:r>
              <a:rPr lang="kk-KZ" sz="36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синтезі күшейеді,  олар клеткадағы суды байланыстырып судың қату нүктесінің темепратурасын төмендетеді және клеткалардың суыққа төзімділігін арттырады.</a:t>
            </a:r>
            <a:endParaRPr lang="ru-RU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60648"/>
            <a:ext cx="8712968" cy="6408712"/>
          </a:xfrm>
          <a:solidFill>
            <a:schemeClr val="tx2">
              <a:lumMod val="50000"/>
            </a:schemeClr>
          </a:solidFill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kk-KZ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6. Мұз кристаллдардың түзілуі</a:t>
            </a:r>
          </a:p>
          <a:p>
            <a:pPr marL="0" indent="0" algn="just">
              <a:buFont typeface="Wingdings" pitchFamily="2" charset="2"/>
              <a:buChar char="Ø"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Тірі клеткаларда көптеген (энергиясы жоғары) молекулалары немесе олардың бөлшектері (кездейсоқ жағдайда) </a:t>
            </a:r>
            <a:r>
              <a:rPr lang="kk-KZ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мұз кристаллдардың түзілу орталықтары 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бола алады.</a:t>
            </a:r>
          </a:p>
          <a:p>
            <a:pPr marL="0" indent="0" algn="just">
              <a:buFont typeface="Wingdings" pitchFamily="2" charset="2"/>
              <a:buChar char="Ø"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мұз кристаллдардың түзілу кезіндегі </a:t>
            </a:r>
            <a:r>
              <a:rPr lang="kk-KZ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артық энергия жылу түрінде сыртқа шығады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бұл жағдайда клеткалар көп зақымданады.</a:t>
            </a:r>
          </a:p>
          <a:p>
            <a:pPr marL="0" indent="0" algn="just">
              <a:buFont typeface="Wingdings" pitchFamily="2" charset="2"/>
              <a:buChar char="Ø"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Клеткада мұз тұзіле бастағанда </a:t>
            </a:r>
            <a:r>
              <a:rPr lang="kk-KZ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температура ерітіндінің қату нүктесіне дейін  лезде көтеріледі 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осыдан кейін тоңазытқыш камера температурасына дейін лезде төмендейді.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88640"/>
            <a:ext cx="8640960" cy="6408712"/>
          </a:xfrm>
          <a:solidFill>
            <a:srgbClr val="261335"/>
          </a:solidFill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kk-KZ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7. Судағы еріген заттардың қоюлануы</a:t>
            </a:r>
          </a:p>
          <a:p>
            <a:pPr marL="0" indent="0">
              <a:buFont typeface="Wingdings" pitchFamily="2" charset="2"/>
              <a:buChar char="Ø"/>
            </a:pPr>
            <a:r>
              <a:rPr lang="kk-KZ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Бірінші саты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Ерітіндіні қатыру барысында ондағы еріген заттар сұйық күйден қатты күйге ауысады, бұл жағдайда таза су қатып, мұз түзіледі. </a:t>
            </a:r>
          </a:p>
          <a:p>
            <a:pPr marL="0" indent="0">
              <a:buFont typeface="Wingdings" pitchFamily="2" charset="2"/>
              <a:buChar char="Ø"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Барлық еріген заттар қоюлана түседі, бұл ерітіндідегі судың  шығуына байланысты болады.</a:t>
            </a:r>
          </a:p>
          <a:p>
            <a:pPr marL="0" indent="0">
              <a:buFont typeface="Wingdings" pitchFamily="2" charset="2"/>
              <a:buChar char="Ø"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Қалған ерітіндінің қату температурасы еріген заттардың әсерінен төмендейді.</a:t>
            </a:r>
          </a:p>
          <a:p>
            <a:pPr marL="0" indent="0">
              <a:buFont typeface="Wingdings" pitchFamily="2" charset="2"/>
              <a:buChar char="Ø"/>
              <a:tabLst>
                <a:tab pos="449263" algn="l"/>
              </a:tabLst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Ерітіндіні одан әрі қатырғанда ондағы су жойылады, бұл құбылыс  </a:t>
            </a:r>
            <a:r>
              <a:rPr lang="kk-KZ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балқу температурасына 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жеткенге дейін жалғасады. </a:t>
            </a:r>
          </a:p>
          <a:p>
            <a:pPr>
              <a:buFont typeface="Wingdings" pitchFamily="2" charset="2"/>
              <a:buChar char="Ø"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Осыдан кейін </a:t>
            </a:r>
            <a:r>
              <a:rPr lang="kk-KZ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Екінші саты 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басталады.</a:t>
            </a:r>
          </a:p>
          <a:p>
            <a:pPr>
              <a:buNone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Мүнда концентрленген ерітінді қатады.</a:t>
            </a:r>
            <a:endParaRPr lang="ru-RU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Wingdings" pitchFamily="2" charset="2"/>
              <a:buChar char="Ø"/>
            </a:pP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60648"/>
            <a:ext cx="8784976" cy="6408712"/>
          </a:xfrm>
          <a:solidFill>
            <a:srgbClr val="003217"/>
          </a:solidFill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kk-KZ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kk-KZ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Төменгі температурада клеткаларды </a:t>
            </a:r>
          </a:p>
          <a:p>
            <a:pPr marL="0" indent="0" algn="ctr">
              <a:buNone/>
            </a:pPr>
            <a:r>
              <a:rPr lang="kk-KZ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сақтауда әсер ететін факторлар</a:t>
            </a:r>
          </a:p>
          <a:p>
            <a:pPr marL="0" indent="0" algn="just">
              <a:buFont typeface="Wingdings" pitchFamily="2" charset="2"/>
              <a:buChar char="Ø"/>
            </a:pPr>
            <a:r>
              <a:rPr lang="kk-KZ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Қатыру жылдамдығы 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 клеткаларды баяу немесе жылдам қатыру олардың тіршілігін жояды. </a:t>
            </a:r>
          </a:p>
          <a:p>
            <a:pPr marL="0" indent="0" algn="just">
              <a:buFont typeface="Wingdings" pitchFamily="2" charset="2"/>
              <a:buChar char="Ø"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Сондықтан әр бір клетка түріне оларды мұздату температурасының оптималды варианты жеке таңдалады.</a:t>
            </a:r>
          </a:p>
          <a:p>
            <a:pPr marL="0" indent="0" algn="just">
              <a:buFont typeface="Wingdings" pitchFamily="2" charset="2"/>
              <a:buChar char="Ø"/>
            </a:pPr>
            <a:r>
              <a:rPr lang="kk-KZ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Клетканы баяу мұздатқанда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- липидтердегі сатылы ауысуы баяу жүреді, ал белоктық компоненттер мембрананың сұйық бөліміне қарай біртіндеп ауысады.</a:t>
            </a:r>
          </a:p>
          <a:p>
            <a:pPr marL="0" indent="0" algn="just">
              <a:buFont typeface="Wingdings" pitchFamily="2" charset="2"/>
              <a:buChar char="Ø"/>
            </a:pPr>
            <a:r>
              <a:rPr lang="kk-KZ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Ал жылдам мұздатқанда 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 белоктар фиксацияланған күде қалып қояды, яғни зақымдануы жылдам жүреді.</a:t>
            </a:r>
          </a:p>
          <a:p>
            <a:pPr marL="0" indent="0" algn="just">
              <a:buFont typeface="Wingdings" pitchFamily="2" charset="2"/>
              <a:buChar char="Ø"/>
            </a:pPr>
            <a:endParaRPr lang="kk-KZ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88640"/>
            <a:ext cx="8712968" cy="6480720"/>
          </a:xfrm>
          <a:solidFill>
            <a:schemeClr val="accent2">
              <a:lumMod val="50000"/>
            </a:schemeClr>
          </a:solidFill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kk-KZ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9. Криопротекторлар</a:t>
            </a:r>
          </a:p>
          <a:p>
            <a:pPr marL="0" indent="0" algn="just">
              <a:buNone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Клеткаларды мұздату алдында 1 сағат бұрын криопротекторлармен өңдеу </a:t>
            </a:r>
            <a:r>
              <a:rPr lang="kk-KZ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клеткалардың өткізгіштігін, қату нүктесін, клеткалардың стрестік жағдайларына 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(клеткаларды мұздату немесе мұзды еріту кезінде) </a:t>
            </a:r>
            <a:r>
              <a:rPr lang="kk-KZ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жауап реакцияларын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өзгертіп, олардың тірі қалуына әсер етеді.</a:t>
            </a:r>
          </a:p>
          <a:p>
            <a:pPr marL="0" indent="0">
              <a:buFont typeface="Wingdings" pitchFamily="2" charset="2"/>
              <a:buChar char="Ø"/>
            </a:pPr>
            <a:r>
              <a:rPr lang="kk-KZ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Криопротекторлар</a:t>
            </a:r>
            <a:r>
              <a:rPr lang="kk-KZ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клеткаға енетін және енбейті деп екіге бөлінеді.</a:t>
            </a:r>
          </a:p>
          <a:p>
            <a:pPr marL="0" indent="0">
              <a:buFont typeface="Wingdings" pitchFamily="2" charset="2"/>
              <a:buChar char="Ø"/>
            </a:pPr>
            <a:r>
              <a:rPr lang="kk-KZ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Глицерин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– бөлме температурасында және 37</a:t>
            </a:r>
            <a:r>
              <a:rPr lang="kk-KZ" b="1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 қосылса </a:t>
            </a:r>
            <a:r>
              <a:rPr lang="kk-KZ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клеткаға енетін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ал 0</a:t>
            </a:r>
            <a:r>
              <a:rPr lang="kk-KZ" b="1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 қосылса </a:t>
            </a:r>
            <a:r>
              <a:rPr lang="kk-KZ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енбейтін</a:t>
            </a:r>
            <a:r>
              <a:rPr lang="kk-KZ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қасиетімен ерекшелінеді.</a:t>
            </a:r>
          </a:p>
          <a:p>
            <a:endParaRPr lang="kk-KZ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kk-KZ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Глицерин, диметилсульфоксид (ДМСО), гликопротеид,  метанол, этандиол</a:t>
            </a:r>
            <a:endParaRPr lang="kk-KZ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260648"/>
            <a:ext cx="8640960" cy="6336704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Жоспар:</a:t>
            </a:r>
            <a:endParaRPr lang="en-US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/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Криосақтау</a:t>
            </a:r>
            <a:endParaRPr lang="en-US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/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Суықтан туатын күйзеліс (шок)</a:t>
            </a:r>
          </a:p>
          <a:p>
            <a:pPr marL="514350" indent="-514350" algn="just"/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Суыққа және аязға төзімділік</a:t>
            </a:r>
            <a:endParaRPr lang="en-US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/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Қату процесіне әсер ететін факторлар</a:t>
            </a:r>
            <a:endParaRPr lang="en-US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/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5. Тоңазу (суықтану) переохлождение</a:t>
            </a:r>
            <a:endParaRPr lang="en-US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/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6. Мұз кристаллдардың түзілуі</a:t>
            </a:r>
            <a:endParaRPr lang="en-US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/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7. Судағы еріген заттардың қоюлануы</a:t>
            </a:r>
            <a:endParaRPr lang="en-US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/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8. Төменгі температурада клеткаларды </a:t>
            </a:r>
          </a:p>
          <a:p>
            <a:pPr marL="514350" indent="-514350" algn="just"/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сақтауда әсер ететін факторлар</a:t>
            </a:r>
          </a:p>
          <a:p>
            <a:pPr marL="514350" indent="-514350">
              <a:buFont typeface="Arial" pitchFamily="34" charset="0"/>
              <a:buAutoNum type="arabicPeriod"/>
            </a:pPr>
            <a:endParaRPr lang="kk-KZ" b="1" u="sng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Arial" pitchFamily="34" charset="0"/>
              <a:buAutoNum type="arabicPeriod"/>
            </a:pPr>
            <a:endParaRPr lang="kk-KZ" b="1" u="sng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Arial" pitchFamily="34" charset="0"/>
              <a:buAutoNum type="arabicPeriod"/>
            </a:pPr>
            <a:endParaRPr lang="kk-KZ" b="1" u="sng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endParaRPr lang="kk-KZ" b="1" u="sng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60648"/>
            <a:ext cx="8712968" cy="6336704"/>
          </a:xfrm>
          <a:solidFill>
            <a:schemeClr val="tx2">
              <a:lumMod val="50000"/>
            </a:schemeClr>
          </a:solidFill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kk-KZ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Криосақтау</a:t>
            </a:r>
          </a:p>
          <a:p>
            <a:pPr>
              <a:buFont typeface="Wingdings" pitchFamily="2" charset="2"/>
              <a:buChar char="Ø"/>
            </a:pPr>
            <a:r>
              <a:rPr lang="kk-KZ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Криосақтау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(грек тілінен аударғанда-аяз) –өсімдік ұлпалары мен клеткаларын қатырылған күйде сақтау деген мағынаны білдіреді.</a:t>
            </a:r>
          </a:p>
          <a:p>
            <a:pPr>
              <a:buFont typeface="Wingdings" pitchFamily="2" charset="2"/>
              <a:buChar char="Ø"/>
            </a:pPr>
            <a:r>
              <a:rPr lang="kk-KZ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Практикада ұлпалары сақтау төмендегі әдістермен жүргізіледі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 typeface="Wingdings" pitchFamily="2" charset="2"/>
              <a:buChar char="ü"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Құрғақ мұз </a:t>
            </a:r>
            <a:r>
              <a:rPr lang="kk-KZ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(-79</a:t>
            </a:r>
            <a:r>
              <a:rPr lang="kk-KZ" b="1" baseline="30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kk-KZ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температурасында сақтау;</a:t>
            </a:r>
          </a:p>
          <a:p>
            <a:pPr>
              <a:buFont typeface="Wingdings" pitchFamily="2" charset="2"/>
              <a:buChar char="ü"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Ультра төмен температуралы </a:t>
            </a:r>
            <a:r>
              <a:rPr lang="kk-KZ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(-80 </a:t>
            </a:r>
            <a:r>
              <a:rPr lang="kk-KZ" b="1" baseline="30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kk-KZ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тоңазытқышта сақтау;</a:t>
            </a:r>
          </a:p>
          <a:p>
            <a:pPr>
              <a:buFont typeface="Wingdings" pitchFamily="2" charset="2"/>
              <a:buChar char="ü"/>
            </a:pPr>
            <a:r>
              <a:rPr lang="kk-KZ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-140 </a:t>
            </a:r>
            <a:r>
              <a:rPr lang="kk-KZ" b="1" baseline="30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kk-KZ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буда сақтау;</a:t>
            </a:r>
          </a:p>
          <a:p>
            <a:pPr>
              <a:buFont typeface="Wingdings" pitchFamily="2" charset="2"/>
              <a:buChar char="ü"/>
            </a:pPr>
            <a:r>
              <a:rPr lang="kk-KZ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-196 </a:t>
            </a:r>
            <a:r>
              <a:rPr lang="kk-KZ" b="1" baseline="30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kk-KZ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сұйық азотта сақтау.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60648"/>
            <a:ext cx="8712968" cy="6336704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pPr algn="ctr">
              <a:buNone/>
            </a:pPr>
            <a:r>
              <a:rPr lang="kk-KZ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Криосақтаудың негізгі артықшылығы </a:t>
            </a:r>
          </a:p>
          <a:p>
            <a:pPr>
              <a:buNone/>
            </a:pPr>
            <a:endParaRPr lang="kk-KZ" b="1" u="sng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өсімдік клеткаларындағы </a:t>
            </a:r>
            <a:r>
              <a:rPr lang="kk-KZ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метаболиттік процестерді</a:t>
            </a:r>
            <a:r>
              <a:rPr lang="kk-KZ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kk-KZ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биологиялық </a:t>
            </a:r>
            <a:r>
              <a:rPr lang="en-US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бұзылуды 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тежеу немесе тоқтату;</a:t>
            </a:r>
          </a:p>
          <a:p>
            <a:pPr>
              <a:buFont typeface="Wingdings" pitchFamily="2" charset="2"/>
              <a:buChar char="Ø"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Төменгі температурада сақталған материал </a:t>
            </a:r>
            <a:r>
              <a:rPr lang="kk-KZ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генетикалық тұрақты 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болады;</a:t>
            </a:r>
          </a:p>
          <a:p>
            <a:pPr>
              <a:buFont typeface="Wingdings" pitchFamily="2" charset="2"/>
              <a:buChar char="Ø"/>
            </a:pPr>
            <a:r>
              <a:rPr lang="kk-KZ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Құнды материалды сақтау 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мүмкіндігі;</a:t>
            </a:r>
          </a:p>
          <a:p>
            <a:pPr>
              <a:buFont typeface="Wingdings" pitchFamily="2" charset="2"/>
              <a:buChar char="Ø"/>
            </a:pPr>
            <a:r>
              <a:rPr lang="kk-KZ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Экономикалық жағынан тиімді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көп қаражат мен еңбек күшін талап етпейді</a:t>
            </a:r>
          </a:p>
          <a:p>
            <a:pPr>
              <a:buFont typeface="Wingdings" pitchFamily="2" charset="2"/>
              <a:buChar char="Ø"/>
            </a:pPr>
            <a:endParaRPr lang="kk-KZ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60648"/>
            <a:ext cx="8784976" cy="6336704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pPr algn="ctr">
              <a:buNone/>
            </a:pPr>
            <a:r>
              <a:rPr lang="kk-KZ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kk-KZ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Суықтан туатын күйзеліс (шок)</a:t>
            </a:r>
          </a:p>
          <a:p>
            <a:pPr marL="0" indent="0" algn="just">
              <a:buFont typeface="Wingdings" pitchFamily="2" charset="2"/>
              <a:buChar char="Ø"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Суықтан туатын күйзеліс </a:t>
            </a:r>
            <a:r>
              <a:rPr lang="kk-KZ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(шок) 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өсімдіктердің төменгі температураға сезімталдығын сипаттайды. </a:t>
            </a:r>
          </a:p>
          <a:p>
            <a:pPr marL="0" indent="0" algn="just">
              <a:buFont typeface="Wingdings" pitchFamily="2" charset="2"/>
              <a:buChar char="Ø"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Суықтан туатын күйзелісте зақымданған клетка мембранасы арқылы </a:t>
            </a:r>
            <a:r>
              <a:rPr lang="kk-KZ" b="1" i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цитоплазма сұйықтығы мен ферменттер сыртқа ағып кетеді</a:t>
            </a:r>
            <a:r>
              <a:rPr lang="kk-KZ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Font typeface="Wingdings" pitchFamily="2" charset="2"/>
              <a:buChar char="Ø"/>
            </a:pPr>
            <a:r>
              <a:rPr lang="kk-KZ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Клетка мембранасының зақымдануы 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клетка мембранасының </a:t>
            </a:r>
            <a:r>
              <a:rPr lang="kk-KZ" b="1" i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дифференциалды жиырылуы </a:t>
            </a:r>
            <a:r>
              <a:rPr lang="kk-KZ" b="1" i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немесе </a:t>
            </a:r>
            <a:r>
              <a:rPr lang="kk-KZ" b="1" i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белоктардың қайтымсыз денатурациясынан 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туындайды. </a:t>
            </a:r>
          </a:p>
          <a:p>
            <a:pPr marL="0" indent="0" algn="just">
              <a:buNone/>
            </a:pPr>
            <a:endParaRPr lang="kk-KZ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88640"/>
            <a:ext cx="8640960" cy="6408712"/>
          </a:xfrm>
          <a:solidFill>
            <a:srgbClr val="261335"/>
          </a:solidFill>
        </p:spPr>
        <p:txBody>
          <a:bodyPr/>
          <a:lstStyle/>
          <a:p>
            <a:pPr algn="ctr">
              <a:buNone/>
            </a:pPr>
            <a:r>
              <a:rPr lang="kk-KZ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3. Суыққа және аязға төзімділік</a:t>
            </a:r>
          </a:p>
          <a:p>
            <a:pPr algn="ctr">
              <a:buNone/>
            </a:pPr>
            <a:endParaRPr lang="kk-KZ" b="1" u="sng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Өсімдік клеткалары мен ұлпаларын ұзақ уақыт суықта немесе аязда ұстау арқылы олардың суыққа төзімділігін </a:t>
            </a:r>
            <a:r>
              <a:rPr lang="kk-KZ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(акклимати- зациясын) 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және нөлден төмен температураға, яғни </a:t>
            </a:r>
            <a:r>
              <a:rPr lang="kk-KZ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аязға төзімділігін арттыруға 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болады.</a:t>
            </a:r>
          </a:p>
          <a:p>
            <a:pPr marL="0" indent="0" algn="just">
              <a:buNone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Бұл процестер  көбінесе табиғи жағдайларда кездеседі, мәселен қоршаған орта температуасының қыс айларында төмендеуі кезінде туындайды.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08712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pPr algn="ctr">
              <a:buNone/>
            </a:pPr>
            <a:r>
              <a:rPr lang="kk-KZ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4. Қату процесіне әсер ететін факторлар</a:t>
            </a:r>
          </a:p>
          <a:p>
            <a:pPr algn="just">
              <a:buFont typeface="Wingdings" pitchFamily="2" charset="2"/>
              <a:buChar char="Ø"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Клеткаларды төменгі температурада өсіру олардың </a:t>
            </a:r>
            <a:r>
              <a:rPr lang="kk-KZ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метаболизміне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әсер етеді, әсіресе </a:t>
            </a:r>
            <a:r>
              <a:rPr lang="kk-KZ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kk-KZ" b="1" baseline="300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kk-KZ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– тан төмен температурада өсіру клеткалардың </a:t>
            </a:r>
            <a:r>
              <a:rPr lang="kk-KZ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криосақтауға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төзімділігін арттырады;</a:t>
            </a:r>
          </a:p>
          <a:p>
            <a:pPr algn="just">
              <a:buFont typeface="Wingdings" pitchFamily="2" charset="2"/>
              <a:buChar char="Ø"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Сонымен қатар, жоғары айтылғандарды қоректік орта құрамындағы </a:t>
            </a:r>
            <a:r>
              <a:rPr lang="kk-KZ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заттардың концентрациясын төмендету</a:t>
            </a:r>
            <a:r>
              <a:rPr lang="kk-KZ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немесе </a:t>
            </a:r>
            <a:r>
              <a:rPr lang="kk-KZ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kk-KZ" b="1" baseline="300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kk-KZ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С-та </a:t>
            </a:r>
            <a:r>
              <a:rPr lang="kk-KZ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метаболизм ингибиторларын</a:t>
            </a:r>
            <a:r>
              <a:rPr lang="kk-KZ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культураға </a:t>
            </a:r>
            <a:r>
              <a:rPr lang="kk-KZ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ендіру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арқылы да жүзеге асыруға болады.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264696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Клеткалардың </a:t>
            </a:r>
            <a:r>
              <a:rPr lang="kk-KZ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суыққа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сезімталдығы </a:t>
            </a:r>
            <a:r>
              <a:rPr lang="kk-KZ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клетканың вакуольдену 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дәрежесінен тәуелді болады;</a:t>
            </a:r>
          </a:p>
          <a:p>
            <a:pPr>
              <a:buFont typeface="Wingdings" pitchFamily="2" charset="2"/>
              <a:buChar char="Ø"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Бұл клетканы </a:t>
            </a:r>
            <a:r>
              <a:rPr lang="kk-KZ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өсіру жағдайына 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kk-KZ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клетканың</a:t>
            </a:r>
            <a:r>
              <a:rPr lang="kk-KZ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жас-ерекшелігіне</a:t>
            </a:r>
            <a:r>
              <a:rPr lang="kk-KZ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байланысты болады.</a:t>
            </a:r>
          </a:p>
          <a:p>
            <a:pPr>
              <a:buFont typeface="Wingdings" pitchFamily="2" charset="2"/>
              <a:buChar char="Ø"/>
            </a:pPr>
            <a:r>
              <a:rPr lang="kk-KZ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Стационарлы фазадағы 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клеткалар экспоненционалды фазадағы клеткаларға қарағанда </a:t>
            </a:r>
            <a:r>
              <a:rPr lang="kk-KZ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анағұрлым сезімтал 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болады.</a:t>
            </a:r>
          </a:p>
          <a:p>
            <a:pPr>
              <a:buFont typeface="Wingdings" pitchFamily="2" charset="2"/>
              <a:buChar char="Ø"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Әйтсе де,  кейбір </a:t>
            </a:r>
            <a:r>
              <a:rPr lang="kk-KZ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бір клеткалы жасыл балдырларда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бұл құбылыс керісінше жүруі мүмкін.   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88640"/>
            <a:ext cx="8712968" cy="6480720"/>
          </a:xfrm>
          <a:solidFill>
            <a:schemeClr val="accent2">
              <a:lumMod val="50000"/>
            </a:schemeClr>
          </a:solidFill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kk-KZ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5. Үсікке шалдығу</a:t>
            </a:r>
          </a:p>
          <a:p>
            <a:pPr marL="0" indent="0">
              <a:buFont typeface="Wingdings" pitchFamily="2" charset="2"/>
              <a:buChar char="Ø"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Судың </a:t>
            </a:r>
            <a:r>
              <a:rPr lang="kk-KZ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қату нүктесіне 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дейінгі температурада </a:t>
            </a:r>
            <a:r>
              <a:rPr lang="kk-KZ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мұз қатпайды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Font typeface="Wingdings" pitchFamily="2" charset="2"/>
              <a:buChar char="Ø"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Таза судың қату нүктесі </a:t>
            </a:r>
            <a:r>
              <a:rPr lang="kk-KZ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kk-KZ" b="1" baseline="300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kk-KZ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С-қа тең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Алайда оны  </a:t>
            </a:r>
            <a:r>
              <a:rPr lang="kk-KZ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- 38</a:t>
            </a:r>
            <a:r>
              <a:rPr lang="kk-KZ" b="1" baseline="300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kk-KZ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С-қа 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дейін суытуға болады, бұл жағдайда </a:t>
            </a:r>
            <a:r>
              <a:rPr lang="kk-KZ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кристалданудың біркелкі орталықтары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түзіледі.</a:t>
            </a:r>
          </a:p>
          <a:p>
            <a:pPr marL="0" indent="0">
              <a:buFont typeface="Wingdings" pitchFamily="2" charset="2"/>
              <a:buChar char="Ø"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Суға </a:t>
            </a:r>
            <a:r>
              <a:rPr lang="kk-KZ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натрий хлоридін 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немесе </a:t>
            </a:r>
            <a:r>
              <a:rPr lang="kk-KZ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криопртекторларды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қосу судың қату нүктесін және кристалданудың біркелкі орталықтарының түзілу температурасын  төмендетеді.</a:t>
            </a:r>
          </a:p>
          <a:p>
            <a:pPr marL="0" indent="0">
              <a:buFont typeface="Wingdings" pitchFamily="2" charset="2"/>
              <a:buChar char="Ø"/>
            </a:pPr>
            <a:r>
              <a:rPr lang="kk-KZ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Барометрлік қысымды 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жоғарылату да осындай әсерді береді.</a:t>
            </a:r>
          </a:p>
          <a:p>
            <a:pPr algn="just">
              <a:buFont typeface="Wingdings" pitchFamily="2" charset="2"/>
              <a:buChar char="Ø"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421</TotalTime>
  <Words>754</Words>
  <Application>Microsoft Office PowerPoint</Application>
  <PresentationFormat>Экран (4:3)</PresentationFormat>
  <Paragraphs>77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91</cp:revision>
  <dcterms:created xsi:type="dcterms:W3CDTF">2010-11-07T17:18:40Z</dcterms:created>
  <dcterms:modified xsi:type="dcterms:W3CDTF">2014-08-16T12:15:24Z</dcterms:modified>
</cp:coreProperties>
</file>